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57" r:id="rId1"/>
  </p:sldMasterIdLst>
  <p:notesMasterIdLst>
    <p:notesMasterId r:id="rId12"/>
  </p:notesMasterIdLst>
  <p:sldIdLst>
    <p:sldId id="268" r:id="rId2"/>
    <p:sldId id="257" r:id="rId3"/>
    <p:sldId id="266" r:id="rId4"/>
    <p:sldId id="258" r:id="rId5"/>
    <p:sldId id="259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Corbel" panose="020B050302020402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6820397-C925-4C66-B60B-7755F6B6E37C}">
          <p14:sldIdLst>
            <p14:sldId id="268"/>
          </p14:sldIdLst>
        </p14:section>
        <p14:section name="Untitled Section" id="{8C1AF6DB-771C-4541-B170-6D5154C97A8E}">
          <p14:sldIdLst>
            <p14:sldId id="257"/>
            <p14:sldId id="266"/>
            <p14:sldId id="258"/>
            <p14:sldId id="259"/>
            <p14:sldId id="261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30" y="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2.jpeg>
</file>

<file path=ppt/media/image3.jp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SLIDES_API131047892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SLIDES_API131047892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SLIDES_API131047892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SLIDES_API131047892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7147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SLIDES_API1310478924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SLIDES_API1310478924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SLIDES_API1310478924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SLIDES_API1310478924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SLIDES_API1310478924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SLIDES_API1310478924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SLIDES_API1310478924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SLIDES_API1310478924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SLIDES_API1310478924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SLIDES_API1310478924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SLIDES_API1310478924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SLIDES_API1310478924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SLIDES_API1310478924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SLIDES_API1310478924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409575" y="-3572"/>
            <a:ext cx="3761184" cy="5147072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6301" y="1035052"/>
            <a:ext cx="6430967" cy="1962149"/>
          </a:xfrm>
        </p:spPr>
        <p:txBody>
          <a:bodyPr anchor="b">
            <a:normAutofit/>
          </a:bodyPr>
          <a:lstStyle>
            <a:lvl1pPr algn="r">
              <a:defRPr sz="45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86533" y="2997200"/>
            <a:ext cx="5240734" cy="1041401"/>
          </a:xfrm>
        </p:spPr>
        <p:txBody>
          <a:bodyPr anchor="t">
            <a:normAutofit/>
          </a:bodyPr>
          <a:lstStyle>
            <a:lvl1pPr marL="0" indent="0" algn="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99309" y="4412457"/>
            <a:ext cx="3243033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11614002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3549649"/>
            <a:ext cx="7514033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5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3974702"/>
            <a:ext cx="7514033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19185222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3" cy="2286000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52002356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827609" y="2571749"/>
            <a:ext cx="6399611" cy="2857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35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3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237284865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2481436"/>
            <a:ext cx="7514032" cy="1101600"/>
          </a:xfrm>
        </p:spPr>
        <p:txBody>
          <a:bodyPr anchor="b">
            <a:normAutofit/>
          </a:bodyPr>
          <a:lstStyle>
            <a:lvl1pPr algn="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3036"/>
            <a:ext cx="7514033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2367520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5" y="2914650"/>
            <a:ext cx="7514033" cy="66675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1400"/>
            <a:ext cx="7514033" cy="7620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7815834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4" cy="204549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4" y="2628900"/>
            <a:ext cx="7514035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1963200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67346986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9492" y="514350"/>
            <a:ext cx="1327777" cy="3829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234" y="514350"/>
            <a:ext cx="6014807" cy="382905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93115777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13893" y="4400349"/>
            <a:ext cx="41337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418249049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210" y="2000249"/>
            <a:ext cx="6698060" cy="1582787"/>
          </a:xfrm>
        </p:spPr>
        <p:txBody>
          <a:bodyPr anchor="b"/>
          <a:lstStyle>
            <a:lvl1pPr algn="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209" y="3583036"/>
            <a:ext cx="669806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175659516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235" y="2000250"/>
            <a:ext cx="3671291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5975" y="2000250"/>
            <a:ext cx="3671292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06119276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134" y="1993900"/>
            <a:ext cx="34553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233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366" y="2000250"/>
            <a:ext cx="3466903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5975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298967841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87035282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04139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1200150"/>
            <a:ext cx="2661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6525" y="514350"/>
            <a:ext cx="4680743" cy="3829051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2228850"/>
            <a:ext cx="2661841" cy="13716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19180078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043" y="1314449"/>
            <a:ext cx="4069619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6011" y="685800"/>
            <a:ext cx="2460731" cy="3429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043" y="2343149"/>
            <a:ext cx="4069619" cy="137160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329557600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13109" y="0"/>
            <a:ext cx="1827610" cy="51435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3" y="2000250"/>
            <a:ext cx="7514035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9492" y="4412457"/>
            <a:ext cx="8572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9210" y="4412457"/>
            <a:ext cx="531313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13893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‹#›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2349416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vipoooool/new-plant-diseases-datase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pexels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19326" y="-3572"/>
            <a:ext cx="3761187" cy="5147072"/>
            <a:chOff x="2928938" y="-4763"/>
            <a:chExt cx="5014912" cy="6862763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FB601D16-4AC8-9DC2-8549-3A3550EE95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6768" y="148294"/>
            <a:ext cx="7547317" cy="60432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b="1" dirty="0">
                <a:ea typeface="League Spartan"/>
                <a:cs typeface="Kigelia Arabic Light" panose="020B0604020202020204" pitchFamily="34" charset="-78"/>
                <a:sym typeface="League Spartan"/>
              </a:rPr>
              <a:t> </a:t>
            </a:r>
            <a:r>
              <a:rPr lang="en-US" sz="2800" b="1" dirty="0">
                <a:ea typeface="League Spartan"/>
                <a:cs typeface="Kigelia Arabic Light" panose="020B0604020202020204" pitchFamily="34" charset="-78"/>
                <a:sym typeface="League Spartan"/>
              </a:rPr>
              <a:t>New Plants Diseases Project</a:t>
            </a:r>
            <a:endParaRPr lang="en-US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1EBA16-806F-AA59-8C11-A50B87B64A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788" r="11614" b="733"/>
          <a:stretch/>
        </p:blipFill>
        <p:spPr>
          <a:xfrm>
            <a:off x="20" y="10"/>
            <a:ext cx="4086205" cy="5143490"/>
          </a:xfrm>
          <a:custGeom>
            <a:avLst/>
            <a:gdLst/>
            <a:ahLst/>
            <a:cxnLst/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 w="38100">
            <a:noFill/>
          </a:ln>
          <a:effectLst/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99BF7A32-89F6-D39D-D3E5-550EAEE61F7C}"/>
              </a:ext>
            </a:extLst>
          </p:cNvPr>
          <p:cNvSpPr txBox="1">
            <a:spLocks/>
          </p:cNvSpPr>
          <p:nvPr/>
        </p:nvSpPr>
        <p:spPr>
          <a:xfrm>
            <a:off x="3247258" y="794827"/>
            <a:ext cx="5390305" cy="23457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143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5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001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35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1572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5001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05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05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05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05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05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defTabSz="457200">
              <a:spcAft>
                <a:spcPts val="600"/>
              </a:spcAft>
              <a:buNone/>
            </a:pPr>
            <a:r>
              <a:rPr lang="en-US" sz="14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Team Members : </a:t>
            </a:r>
          </a:p>
          <a:p>
            <a:pPr defTabSz="457200">
              <a:spcAft>
                <a:spcPts val="600"/>
              </a:spcAft>
            </a:pPr>
            <a:r>
              <a:rPr lang="en-US" sz="14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Ahmed Nasser </a:t>
            </a:r>
            <a:r>
              <a:rPr lang="en-US" sz="1400" dirty="0" err="1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Emam</a:t>
            </a:r>
            <a:r>
              <a:rPr lang="en-US" sz="14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 Ibrahim 		     		(Section 1)</a:t>
            </a:r>
          </a:p>
          <a:p>
            <a:pPr defTabSz="457200">
              <a:spcAft>
                <a:spcPts val="600"/>
              </a:spcAft>
            </a:pPr>
            <a:r>
              <a:rPr lang="en-US" sz="1400" dirty="0" err="1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Amgad</a:t>
            </a:r>
            <a:r>
              <a:rPr lang="en-US" sz="14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 Mohamed Salem </a:t>
            </a:r>
            <a:r>
              <a:rPr lang="en-US" sz="1400" dirty="0" err="1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Tayel</a:t>
            </a:r>
            <a:r>
              <a:rPr lang="en-US" sz="14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 		     		(Section 2)</a:t>
            </a:r>
          </a:p>
          <a:p>
            <a:pPr defTabSz="457200">
              <a:spcAft>
                <a:spcPts val="600"/>
              </a:spcAft>
            </a:pPr>
            <a:r>
              <a:rPr lang="en-US" sz="1400" dirty="0" err="1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Asem</a:t>
            </a:r>
            <a:r>
              <a:rPr lang="en-US" sz="14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 Saber Mohamed Iraqi 				(Section 3)</a:t>
            </a:r>
          </a:p>
          <a:p>
            <a:pPr defTabSz="457200">
              <a:spcAft>
                <a:spcPts val="600"/>
              </a:spcAft>
            </a:pPr>
            <a:r>
              <a:rPr lang="en-US" sz="14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Abdelrahman Ayman </a:t>
            </a:r>
            <a:r>
              <a:rPr lang="en-US" sz="1400" dirty="0" err="1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Dessoky</a:t>
            </a:r>
            <a:r>
              <a:rPr lang="en-US" sz="14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		     		(Section 3)</a:t>
            </a:r>
          </a:p>
          <a:p>
            <a:pPr defTabSz="457200">
              <a:spcAft>
                <a:spcPts val="600"/>
              </a:spcAft>
            </a:pPr>
            <a:r>
              <a:rPr lang="en-US" sz="14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Abdelrahman Mohamed Ali </a:t>
            </a:r>
            <a:r>
              <a:rPr lang="en-US" sz="1400" dirty="0" err="1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Dessoky</a:t>
            </a:r>
            <a:r>
              <a:rPr lang="en-US" sz="14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 </a:t>
            </a:r>
            <a:r>
              <a:rPr lang="en-US" sz="1400" dirty="0" err="1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Badr</a:t>
            </a:r>
            <a:r>
              <a:rPr lang="en-US" sz="14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   		(Section 4)</a:t>
            </a:r>
          </a:p>
          <a:p>
            <a:pPr defTabSz="457200">
              <a:spcAft>
                <a:spcPts val="600"/>
              </a:spcAft>
            </a:pPr>
            <a:endParaRPr lang="en-US" sz="1400" dirty="0">
              <a:latin typeface="Arial" panose="020B0604020202020204" pitchFamily="34" charset="0"/>
              <a:ea typeface="Inter"/>
              <a:cs typeface="Arial" panose="020B0604020202020204" pitchFamily="34" charset="0"/>
              <a:sym typeface="Inter"/>
            </a:endParaRPr>
          </a:p>
          <a:p>
            <a:pPr defTabSz="457200">
              <a:spcAft>
                <a:spcPts val="600"/>
              </a:spcAft>
            </a:pPr>
            <a:endParaRPr lang="en-US" sz="1400" dirty="0">
              <a:latin typeface="Arial" panose="020B0604020202020204" pitchFamily="34" charset="0"/>
              <a:ea typeface="Inter"/>
              <a:cs typeface="Arial" panose="020B0604020202020204" pitchFamily="34" charset="0"/>
              <a:sym typeface="Inter"/>
            </a:endParaRPr>
          </a:p>
          <a:p>
            <a:pPr defTabSz="457200">
              <a:spcAft>
                <a:spcPts val="600"/>
              </a:spcAft>
            </a:pPr>
            <a:endParaRPr lang="en-US" sz="1400" dirty="0">
              <a:latin typeface="Arial" panose="020B0604020202020204" pitchFamily="34" charset="0"/>
              <a:ea typeface="Inter"/>
              <a:cs typeface="Arial" panose="020B0604020202020204" pitchFamily="34" charset="0"/>
              <a:sym typeface="Inter"/>
            </a:endParaRPr>
          </a:p>
          <a:p>
            <a:pPr defTabSz="457200">
              <a:spcAft>
                <a:spcPts val="600"/>
              </a:spcAft>
            </a:pPr>
            <a:endParaRPr lang="en-US" sz="1400" dirty="0">
              <a:latin typeface="Arial" panose="020B0604020202020204" pitchFamily="34" charset="0"/>
              <a:ea typeface="Inter"/>
              <a:cs typeface="Arial" panose="020B0604020202020204" pitchFamily="34" charset="0"/>
              <a:sym typeface="Inter"/>
            </a:endParaRPr>
          </a:p>
          <a:p>
            <a:pPr defTabSz="457200">
              <a:spcAft>
                <a:spcPts val="600"/>
              </a:spcAft>
            </a:pPr>
            <a:endParaRPr lang="en-US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34DDB6-6D29-997B-67B6-44221A58E560}"/>
              </a:ext>
            </a:extLst>
          </p:cNvPr>
          <p:cNvSpPr txBox="1"/>
          <p:nvPr/>
        </p:nvSpPr>
        <p:spPr>
          <a:xfrm>
            <a:off x="4431300" y="3707028"/>
            <a:ext cx="4937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Supervised by :</a:t>
            </a:r>
          </a:p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Dr. / Ibrahim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Zaghloul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Eng. / Sara Abd-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Elmohsen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3112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>
            <a:spLocks noGrp="1"/>
          </p:cNvSpPr>
          <p:nvPr>
            <p:ph type="title"/>
          </p:nvPr>
        </p:nvSpPr>
        <p:spPr>
          <a:xfrm>
            <a:off x="1199356" y="342107"/>
            <a:ext cx="4445100" cy="493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2400" b="1" dirty="0">
                <a:solidFill>
                  <a:srgbClr val="000000"/>
                </a:solidFill>
                <a:latin typeface="Arial" panose="020B0604020202020204" pitchFamily="34" charset="0"/>
                <a:ea typeface="League Spartan"/>
                <a:cs typeface="Arial" panose="020B0604020202020204" pitchFamily="34" charset="0"/>
                <a:sym typeface="League Spartan"/>
              </a:rPr>
              <a:t>Conclusion</a:t>
            </a:r>
            <a:endParaRPr sz="2400" b="1" dirty="0">
              <a:solidFill>
                <a:srgbClr val="000000"/>
              </a:solidFill>
              <a:latin typeface="Arial" panose="020B0604020202020204" pitchFamily="34" charset="0"/>
              <a:ea typeface="League Spartan"/>
              <a:cs typeface="Arial" panose="020B0604020202020204" pitchFamily="34" charset="0"/>
              <a:sym typeface="League Spartan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935037" y="1207700"/>
            <a:ext cx="795178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Our project focused on developing and implementing a Convolutional Neural Network (CNN) model for accurate plant disease identification.</a:t>
            </a:r>
          </a:p>
          <a:p>
            <a:pPr marL="457200" indent="-317500"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By leveraging the power of CNNs, we have demonstrated the potential to revolutionize plant disease identification.</a:t>
            </a:r>
          </a:p>
          <a:p>
            <a:pPr marL="457200" indent="-317500"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Our CNN model has shown promising results in accurately classifying plant diseases, enabling early detection and timely intervention.</a:t>
            </a:r>
          </a:p>
          <a:p>
            <a:pPr marL="457200" indent="-317500"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 successful implementation of our CNN model showcases the potential of artificial intelligence and machine learning in addressing real-world challenges in agriculture.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Our work contributes to the growing field of AI-powered agriculture, offering a promising solution to combat plant diseases and ensure global food security.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lang="en-US" sz="1600" dirty="0">
              <a:ln w="3175" cmpd="sng">
                <a:noFill/>
              </a:ln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sz="1600" b="0" i="0" dirty="0">
              <a:solidFill>
                <a:srgbClr val="D1D5DB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sz="1600" dirty="0">
              <a:ln w="3175" cmpd="sng">
                <a:noFill/>
              </a:ln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Inter"/>
            </a:endParaRPr>
          </a:p>
        </p:txBody>
      </p:sp>
      <p:sp>
        <p:nvSpPr>
          <p:cNvPr id="135" name="Google Shape;135;p22"/>
          <p:cNvSpPr txBox="1"/>
          <p:nvPr/>
        </p:nvSpPr>
        <p:spPr>
          <a:xfrm>
            <a:off x="8064500" y="4826000"/>
            <a:ext cx="137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800">
                <a:solidFill>
                  <a:srgbClr val="FFFFFF"/>
                </a:solidFill>
              </a:rPr>
              <a:t>Photo by </a:t>
            </a:r>
            <a:r>
              <a:rPr lang="ar" sz="800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Pexels</a:t>
            </a:r>
            <a:endParaRPr sz="8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1000636" y="356394"/>
            <a:ext cx="209425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2400" b="1" dirty="0">
                <a:solidFill>
                  <a:srgbClr val="000000"/>
                </a:solidFill>
                <a:latin typeface="Arial" panose="020B0604020202020204" pitchFamily="34" charset="0"/>
                <a:ea typeface="League Spartan"/>
                <a:cs typeface="Arial" panose="020B0604020202020204" pitchFamily="34" charset="0"/>
                <a:sym typeface="League Spartan"/>
              </a:rPr>
              <a:t>Introduction</a:t>
            </a:r>
            <a:endParaRPr sz="2400" b="1" dirty="0">
              <a:solidFill>
                <a:srgbClr val="000000"/>
              </a:solidFill>
              <a:latin typeface="Arial" panose="020B0604020202020204" pitchFamily="34" charset="0"/>
              <a:ea typeface="League Spartan"/>
              <a:cs typeface="Arial" panose="020B0604020202020204" pitchFamily="34" charset="0"/>
              <a:sym typeface="League Spartan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402879" y="1207700"/>
            <a:ext cx="4951413" cy="2885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In This Project we make a classify for New Plants diseases </a:t>
            </a:r>
            <a:r>
              <a:rPr lang="en-US" sz="1600" b="1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Using CNN model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Plant diseases can have a devastating impact on agriculture and food production.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Early detection and accurate diagnosis are crucial in effectively managing plant diseases and preventing significant crop losses.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we will explore a cutting-edge approach to plant disease identification using Convolutional Neural Networks (CNNs)</a:t>
            </a:r>
          </a:p>
        </p:txBody>
      </p:sp>
      <p:sp>
        <p:nvSpPr>
          <p:cNvPr id="65" name="Google Shape;65;p14"/>
          <p:cNvSpPr txBox="1"/>
          <p:nvPr/>
        </p:nvSpPr>
        <p:spPr>
          <a:xfrm>
            <a:off x="8064500" y="4826000"/>
            <a:ext cx="137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800" dirty="0">
                <a:solidFill>
                  <a:srgbClr val="FFFFFF"/>
                </a:solidFill>
              </a:rPr>
              <a:t>Photo by </a:t>
            </a:r>
            <a:r>
              <a:rPr lang="ar" sz="800" u="sng" dirty="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Pexels</a:t>
            </a:r>
            <a:endParaRPr sz="800" u="sng" dirty="0">
              <a:solidFill>
                <a:srgbClr val="FFFFFF"/>
              </a:solidFill>
            </a:endParaRPr>
          </a:p>
        </p:txBody>
      </p:sp>
      <p:pic>
        <p:nvPicPr>
          <p:cNvPr id="3" name="Picture 2" descr="A picture containing light, web&#10;&#10;Description automatically generated">
            <a:extLst>
              <a:ext uri="{FF2B5EF4-FFF2-40B4-BE49-F238E27FC236}">
                <a16:creationId xmlns:a16="http://schemas.microsoft.com/office/drawing/2014/main" id="{11539F36-CCF0-4962-808E-14B03E5614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6413" y="67866"/>
            <a:ext cx="3486149" cy="50077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1000761" y="367709"/>
            <a:ext cx="196752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2400" b="1" dirty="0">
                <a:solidFill>
                  <a:srgbClr val="000000"/>
                </a:solidFill>
                <a:latin typeface="Arial" panose="020B0604020202020204" pitchFamily="34" charset="0"/>
                <a:ea typeface="League Spartan"/>
                <a:cs typeface="Arial" panose="020B0604020202020204" pitchFamily="34" charset="0"/>
                <a:sym typeface="League Spartan"/>
              </a:rPr>
              <a:t>Introduction</a:t>
            </a:r>
            <a:endParaRPr sz="2400" b="1" dirty="0">
              <a:solidFill>
                <a:srgbClr val="000000"/>
              </a:solidFill>
              <a:latin typeface="Arial" panose="020B0604020202020204" pitchFamily="34" charset="0"/>
              <a:ea typeface="League Spartan"/>
              <a:cs typeface="Arial" panose="020B0604020202020204" pitchFamily="34" charset="0"/>
              <a:sym typeface="League Spartan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81780" y="1235839"/>
            <a:ext cx="4782908" cy="3089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CNNs have emerged as powerful tools in image classification and have shown great potential in accurately identifying plant diseases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By leveraging CNNs, we can process large amounts of data quickly and potentially achieve real-time disease detection..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atin typeface="Arial" panose="020B0604020202020204" pitchFamily="34" charset="0"/>
                <a:ea typeface="Inter"/>
                <a:cs typeface="Arial" panose="020B0604020202020204" pitchFamily="34" charset="0"/>
                <a:sym typeface="Inter"/>
              </a:rPr>
              <a:t>Our focus will be on presenting our work on the development and performance of a CNN model for plant disease identification.</a:t>
            </a:r>
          </a:p>
        </p:txBody>
      </p:sp>
      <p:sp>
        <p:nvSpPr>
          <p:cNvPr id="65" name="Google Shape;65;p14"/>
          <p:cNvSpPr txBox="1"/>
          <p:nvPr/>
        </p:nvSpPr>
        <p:spPr>
          <a:xfrm>
            <a:off x="8064500" y="4826000"/>
            <a:ext cx="137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800" dirty="0">
                <a:solidFill>
                  <a:srgbClr val="FFFFFF"/>
                </a:solidFill>
              </a:rPr>
              <a:t>Photo by </a:t>
            </a:r>
            <a:r>
              <a:rPr lang="ar" sz="800" u="sng" dirty="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Pexels</a:t>
            </a:r>
            <a:endParaRPr sz="800" u="sng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88C365-E1A3-FCC1-DE44-863EE04983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7908" y="21431"/>
            <a:ext cx="380887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22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1020762" y="289135"/>
            <a:ext cx="4445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League Spartan"/>
                <a:cs typeface="Arial" panose="020B0604020202020204" pitchFamily="34" charset="0"/>
                <a:sym typeface="League Spartan"/>
              </a:rPr>
              <a:t>Objective of </a:t>
            </a:r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League Spartan"/>
              </a:rPr>
              <a:t>this</a:t>
            </a:r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League Spartan"/>
                <a:cs typeface="Arial" panose="020B0604020202020204" pitchFamily="34" charset="0"/>
                <a:sym typeface="League Spartan"/>
              </a:rPr>
              <a:t> project :</a:t>
            </a:r>
          </a:p>
        </p:txBody>
      </p:sp>
      <p:sp>
        <p:nvSpPr>
          <p:cNvPr id="72" name="Google Shape;72;p15"/>
          <p:cNvSpPr txBox="1"/>
          <p:nvPr/>
        </p:nvSpPr>
        <p:spPr>
          <a:xfrm>
            <a:off x="758091" y="1214843"/>
            <a:ext cx="5287170" cy="3047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 primary objective of our project is to develop and deploy an accurate and efficient plant disease identification system using Convolutional Neural Networks (CNNs).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Our aim is to provide a reliable and automated solution for early detection and diagnosis of plant diseases, enabling prompt interventions and mitigating crop losses.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By leveraging the power of CNNs, we seek to improve the speed and accuracy of plant disease identification compared to traditional manual methods.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sz="1600" b="1" dirty="0">
              <a:ln w="3175" cmpd="sng">
                <a:noFill/>
              </a:ln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Inter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8064500" y="4826000"/>
            <a:ext cx="137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800">
                <a:solidFill>
                  <a:srgbClr val="FFFFFF"/>
                </a:solidFill>
              </a:rPr>
              <a:t>Photo by </a:t>
            </a:r>
            <a:r>
              <a:rPr lang="ar" sz="800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Pexels</a:t>
            </a:r>
            <a:endParaRPr sz="800" u="sng">
              <a:solidFill>
                <a:srgbClr val="FFFF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AD56B5-F933-4A71-130F-B89278B6E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5038" y="0"/>
            <a:ext cx="3128962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885826" y="242887"/>
            <a:ext cx="4564856" cy="836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2400" b="1" dirty="0">
                <a:solidFill>
                  <a:srgbClr val="000000"/>
                </a:solidFill>
                <a:latin typeface="Arial" panose="020B0604020202020204" pitchFamily="34" charset="0"/>
                <a:ea typeface="League Spartan"/>
                <a:cs typeface="Arial" panose="020B0604020202020204" pitchFamily="34" charset="0"/>
                <a:sym typeface="League Spartan"/>
              </a:rPr>
              <a:t>Overview of Convolution Neural Network</a:t>
            </a:r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League Spartan"/>
                <a:cs typeface="Arial" panose="020B0604020202020204" pitchFamily="34" charset="0"/>
                <a:sym typeface="League Spartan"/>
              </a:rPr>
              <a:t> CNN</a:t>
            </a:r>
            <a:endParaRPr sz="2400" b="1" dirty="0">
              <a:solidFill>
                <a:srgbClr val="000000"/>
              </a:solidFill>
              <a:latin typeface="Arial" panose="020B0604020202020204" pitchFamily="34" charset="0"/>
              <a:ea typeface="League Spartan"/>
              <a:cs typeface="Arial" panose="020B0604020202020204" pitchFamily="34" charset="0"/>
              <a:sym typeface="League Spartan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635000" y="1207699"/>
            <a:ext cx="4944270" cy="3195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Convolutional Neural Networks (CNNs) are a class of deep learning algorithms widely used for image classification tasks.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architecture of CNNs consists of multiple layers, including convolutional layers, pooling layers, and fully connected layers.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Convolutional layers extract local patterns or features from input images through convolution operations.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Pooling layers down sample the feature maps, reducing spatial dimensions while retaining important information</a:t>
            </a:r>
            <a:r>
              <a:rPr lang="en-US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dirty="0">
              <a:latin typeface="Arial" panose="020B0604020202020204" pitchFamily="34" charset="0"/>
              <a:ea typeface="Inter"/>
              <a:cs typeface="Arial" panose="020B0604020202020204" pitchFamily="34" charset="0"/>
              <a:sym typeface="Inter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8064500" y="4826000"/>
            <a:ext cx="137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800">
                <a:solidFill>
                  <a:srgbClr val="FFFFFF"/>
                </a:solidFill>
              </a:rPr>
              <a:t>Photo by </a:t>
            </a:r>
            <a:r>
              <a:rPr lang="ar" sz="800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Pexels</a:t>
            </a:r>
            <a:endParaRPr sz="800" u="sng">
              <a:solidFill>
                <a:srgbClr val="FFFFFF"/>
              </a:solidFill>
            </a:endParaRPr>
          </a:p>
        </p:txBody>
      </p:sp>
      <p:pic>
        <p:nvPicPr>
          <p:cNvPr id="5" name="Picture 4" descr="A picture containing text, screenshot, font, design&#10;&#10;Description automatically generated">
            <a:extLst>
              <a:ext uri="{FF2B5EF4-FFF2-40B4-BE49-F238E27FC236}">
                <a16:creationId xmlns:a16="http://schemas.microsoft.com/office/drawing/2014/main" id="{A66546D7-E8A6-39D5-BFE2-D4A01FD15C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9270" y="14288"/>
            <a:ext cx="356472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634999" y="381780"/>
            <a:ext cx="562512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League Spartan"/>
                <a:cs typeface="Arial" panose="020B0604020202020204" pitchFamily="34" charset="0"/>
                <a:sym typeface="League Spartan"/>
              </a:rPr>
              <a:t>Why We Use CNN In This Project?</a:t>
            </a:r>
            <a:endParaRPr sz="2400" b="1" dirty="0">
              <a:solidFill>
                <a:srgbClr val="000000"/>
              </a:solidFill>
              <a:latin typeface="Arial" panose="020B0604020202020204" pitchFamily="34" charset="0"/>
              <a:ea typeface="League Spartan"/>
              <a:cs typeface="Arial" panose="020B0604020202020204" pitchFamily="34" charset="0"/>
              <a:sym typeface="League Spartan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808892" y="1207699"/>
            <a:ext cx="4906553" cy="324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ability of CNNs to learn complex patterns and generalize from limited data makes them valuable tools in automated disease diagnosis.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CNNs have demonstrated remarkable performance in various domains, including medical imaging, object recognition, and now, plant disease identification.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By leveraging CNNs, we can automate and enhance the accuracy of plant disease identification, enabling early intervention and effective management strategies</a:t>
            </a:r>
            <a:r>
              <a:rPr lang="en-US" sz="1600" i="0" dirty="0">
                <a:solidFill>
                  <a:srgbClr val="D1D5DB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sz="1600" dirty="0">
              <a:latin typeface="Arial" panose="020B0604020202020204" pitchFamily="34" charset="0"/>
              <a:ea typeface="Inter"/>
              <a:cs typeface="Arial" panose="020B0604020202020204" pitchFamily="34" charset="0"/>
              <a:sym typeface="Inter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8064500" y="4826000"/>
            <a:ext cx="137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800">
                <a:solidFill>
                  <a:srgbClr val="FFFFFF"/>
                </a:solidFill>
              </a:rPr>
              <a:t>Photo by </a:t>
            </a:r>
            <a:r>
              <a:rPr lang="ar" sz="800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Pexels</a:t>
            </a:r>
            <a:endParaRPr sz="800" u="sng">
              <a:solidFill>
                <a:srgbClr val="FF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0B2502-0704-C2AC-0B39-70C1E6357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444" y="85725"/>
            <a:ext cx="3428555" cy="49720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635000" y="635000"/>
            <a:ext cx="519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League Spartan"/>
              </a:rPr>
              <a:t>     Our </a:t>
            </a:r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and Preprocessing</a:t>
            </a:r>
            <a:endParaRPr sz="24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League Spartan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635000" y="1207699"/>
            <a:ext cx="8394700" cy="1214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our plant disease identification project, we utilized a carefully curated dataset consisting of images of healthy plants and plants affected by various diseases</a:t>
            </a:r>
            <a:r>
              <a:rPr lang="en-US" sz="1600" b="0" i="0" dirty="0">
                <a:solidFill>
                  <a:srgbClr val="D1D5DB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download this Dataset from Kaggle Website from this link : </a:t>
            </a: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https://www.kaggle.com/datasets/vipoooool/new-plant-diseases-dataset</a:t>
            </a: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dataset encompasses a diverse range of plant species and includes multiple instances of different diseases.</a:t>
            </a:r>
          </a:p>
          <a:p>
            <a:pPr marL="457200" indent="-317500"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dataset was preprocessed to ensure consistency and compatibility for CNN model training </a:t>
            </a:r>
          </a:p>
          <a:p>
            <a:pPr marL="457200" indent="-317500"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resizing was performed to standardize the image dimensions (100,100,3), facilitating efficient processing and memory usage.</a:t>
            </a:r>
          </a:p>
          <a:p>
            <a:pPr marL="457200" indent="-317500"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Normalization techniques, such as scaling pixel values between 0 and 1, were applied to enhance convergence during training and improve model performance.</a:t>
            </a:r>
          </a:p>
          <a:p>
            <a:pPr marL="457200" indent="-317500"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preprocessed dataset was then split into training, validation, and testing subsets to evaluate the performance of our CNN model accurately</a:t>
            </a:r>
            <a:r>
              <a:rPr lang="en-US" sz="1600" b="0" i="0" dirty="0">
                <a:solidFill>
                  <a:srgbClr val="D1D5DB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600" dirty="0">
              <a:ln w="3175" cmpd="sng">
                <a:noFill/>
              </a:ln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lang="en-US" sz="1600" dirty="0">
              <a:ln w="3175" cmpd="sng">
                <a:noFill/>
              </a:ln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lang="en-US" sz="1600" dirty="0">
              <a:ln w="3175" cmpd="sng">
                <a:noFill/>
              </a:ln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lang="en-US" sz="1600" dirty="0">
              <a:ln w="3175" cmpd="sng">
                <a:noFill/>
              </a:ln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lang="en-US" sz="1600" b="0" i="0" dirty="0">
              <a:solidFill>
                <a:srgbClr val="D1D5DB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sz="1600" dirty="0">
              <a:latin typeface="Arial" panose="020B0604020202020204" pitchFamily="34" charset="0"/>
              <a:ea typeface="Inter"/>
              <a:cs typeface="Arial" panose="020B0604020202020204" pitchFamily="34" charset="0"/>
              <a:sym typeface="Inter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8064500" y="4826000"/>
            <a:ext cx="137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800">
                <a:solidFill>
                  <a:srgbClr val="FFFFFF"/>
                </a:solidFill>
              </a:rPr>
              <a:t>Photo by </a:t>
            </a:r>
            <a:r>
              <a:rPr lang="ar" sz="800" u="sng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Pexels</a:t>
            </a:r>
            <a:endParaRPr sz="8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1270794" y="556419"/>
            <a:ext cx="4445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  <a:endParaRPr lang="en-US" sz="24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League Spartan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827881" y="1207700"/>
            <a:ext cx="8173244" cy="513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Our CNN model for plant disease identification is based on a well-established architecture commonly used in image classification tasks.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 architecture we adopted includes convolutional layers, pooling layers, and fully connected layers.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 convolutional layers perform feature extraction by applying convolution operations to the input images.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These layers use learnable filters to detect various patterns and features at different spatial scales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This helps to reduce computational complexity and capture the most salient features.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Activation functions, such as </a:t>
            </a:r>
            <a:r>
              <a:rPr lang="en-US" sz="1600" dirty="0" err="1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ReLU</a:t>
            </a: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(Rectified Linear Unit), are applied after each layer to introduce non-linearity and enhance model performance.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 final output layer employs a </a:t>
            </a:r>
            <a:r>
              <a:rPr lang="en-US" sz="1600" dirty="0" err="1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Softmax</a:t>
            </a: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activation function to produce the probability distribution of plant disease classes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lang="en-US" sz="1600" dirty="0">
              <a:ln w="3175" cmpd="sng">
                <a:noFill/>
              </a:ln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Inter"/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sz="1600" dirty="0">
              <a:ln w="3175" cmpd="sng">
                <a:noFill/>
              </a:ln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Inter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8064500" y="4826000"/>
            <a:ext cx="137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800">
                <a:solidFill>
                  <a:srgbClr val="FFFFFF"/>
                </a:solidFill>
              </a:rPr>
              <a:t>Photo by </a:t>
            </a:r>
            <a:r>
              <a:rPr lang="ar" sz="800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Pexels</a:t>
            </a:r>
            <a:endParaRPr sz="8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1199356" y="399256"/>
            <a:ext cx="61658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and Testing</a:t>
            </a:r>
            <a:endParaRPr sz="24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League Spartan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1063624" y="1150550"/>
            <a:ext cx="7573170" cy="728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 training phase of our CNN model involved optimizing the model's parameters to learn the patterns and features necessary for accurate plant disease identification.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We utilized an appropriate loss function, such as categorical cross-entropy, to measure the discrepancy between predicted and true labels.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Once training was complete, we evaluated the model using the independent testing set, which the model had not seen during training.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We measured various evaluation metrics, including accuracy, precision, recall, and F1 score, to assess the model's performance The accuracy of this model is </a:t>
            </a:r>
            <a:r>
              <a:rPr lang="en-US" sz="1600" b="1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96.20 %  </a:t>
            </a: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And The Evaluation </a:t>
            </a:r>
            <a:r>
              <a:rPr lang="en-US" sz="1600" b="1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94.22 % .</a:t>
            </a:r>
            <a:r>
              <a:rPr lang="en-US" sz="1600" b="0" i="0" dirty="0">
                <a:solidFill>
                  <a:srgbClr val="DBDEE1"/>
                </a:solidFill>
                <a:effectLst/>
                <a:latin typeface="gg sans"/>
              </a:rPr>
              <a:t> 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Thus, this model fits the data which offers great generalization for upcoming new data</a:t>
            </a:r>
            <a:r>
              <a:rPr lang="en-US" sz="1600" b="1" dirty="0">
                <a:ln w="3175" cmpd="sng">
                  <a:noFill/>
                </a:ln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endParaRPr lang="en-US" sz="1600" dirty="0">
              <a:ln w="3175" cmpd="sng">
                <a:noFill/>
              </a:ln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 Additionally, we may have generated a confusion matrix to analyze the model's classification results in more detail.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sz="1600" dirty="0">
                <a:ln w="3175" cmpd="sng">
                  <a:noFill/>
                </a:ln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 evaluation results provided insights into the model's effectiveness in identifying different plant diseases accurately. 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lang="en-US" sz="1600" dirty="0">
              <a:ln w="3175" cmpd="sng">
                <a:noFill/>
              </a:ln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endParaRPr sz="1600" dirty="0">
              <a:ln w="3175" cmpd="sng">
                <a:noFill/>
              </a:ln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Inter"/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8064500" y="4826000"/>
            <a:ext cx="137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sz="800">
                <a:solidFill>
                  <a:srgbClr val="FFFFFF"/>
                </a:solidFill>
              </a:rPr>
              <a:t>Photo by </a:t>
            </a:r>
            <a:r>
              <a:rPr lang="ar" sz="800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Pexels</a:t>
            </a:r>
            <a:endParaRPr sz="8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308</TotalTime>
  <Words>1019</Words>
  <Application>Microsoft Office PowerPoint</Application>
  <PresentationFormat>On-screen Show (16:9)</PresentationFormat>
  <Paragraphs>78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Corbel</vt:lpstr>
      <vt:lpstr>Wingdings</vt:lpstr>
      <vt:lpstr>gg sans</vt:lpstr>
      <vt:lpstr>Arial</vt:lpstr>
      <vt:lpstr>Parallax</vt:lpstr>
      <vt:lpstr> New Plants Diseases Project</vt:lpstr>
      <vt:lpstr>Introduction</vt:lpstr>
      <vt:lpstr>Introduction</vt:lpstr>
      <vt:lpstr>Objective of this project :</vt:lpstr>
      <vt:lpstr>Overview of Convolution Neural Network CNN</vt:lpstr>
      <vt:lpstr>Why We Use CNN In This Project?</vt:lpstr>
      <vt:lpstr>     Our Dataset and Preprocessing</vt:lpstr>
      <vt:lpstr>Model Architecture</vt:lpstr>
      <vt:lpstr>Training and Testing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</dc:title>
  <dc:creator>Enna</dc:creator>
  <cp:lastModifiedBy>Ahmed Nasser</cp:lastModifiedBy>
  <cp:revision>4</cp:revision>
  <dcterms:modified xsi:type="dcterms:W3CDTF">2023-05-11T01:57:41Z</dcterms:modified>
</cp:coreProperties>
</file>